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0" r:id="rId3"/>
    <p:sldId id="263" r:id="rId4"/>
    <p:sldId id="262" r:id="rId5"/>
    <p:sldId id="265" r:id="rId6"/>
    <p:sldId id="266" r:id="rId7"/>
    <p:sldId id="267" r:id="rId8"/>
    <p:sldId id="269" r:id="rId9"/>
    <p:sldId id="271" r:id="rId10"/>
    <p:sldId id="268" r:id="rId11"/>
    <p:sldId id="270" r:id="rId12"/>
    <p:sldId id="272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0"/>
    <p:restoredTop sz="89080"/>
  </p:normalViewPr>
  <p:slideViewPr>
    <p:cSldViewPr snapToGrid="0">
      <p:cViewPr varScale="1">
        <p:scale>
          <a:sx n="102" d="100"/>
          <a:sy n="102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d/Desktop/python/RES4CITY_Project/Cleaned_dat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Days Taken To Complete MC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432079"/>
        <c:axId val="804441199"/>
      </c:barChart>
      <c:catAx>
        <c:axId val="5174320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>
                    <a:solidFill>
                      <a:schemeClr val="tx1"/>
                    </a:solidFill>
                  </a:rPr>
                  <a:t>Micro Credential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441199"/>
        <c:crosses val="autoZero"/>
        <c:auto val="1"/>
        <c:lblAlgn val="ctr"/>
        <c:lblOffset val="100"/>
        <c:noMultiLvlLbl val="0"/>
      </c:catAx>
      <c:valAx>
        <c:axId val="80444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>
                    <a:solidFill>
                      <a:schemeClr val="tx1"/>
                    </a:solidFill>
                  </a:rPr>
                  <a:t>Number of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43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A graph of numbers and a number of other numbers&#10;&#10;AI-generated content may be incorrect.">
          <a:extLst xmlns:a="http://schemas.openxmlformats.org/drawingml/2006/main">
            <a:ext uri="{FF2B5EF4-FFF2-40B4-BE49-F238E27FC236}">
              <a16:creationId xmlns:a16="http://schemas.microsoft.com/office/drawing/2014/main" id="{AC8E3EE1-F4BD-9E7F-7263-5736C90E062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2192000" cy="680720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05EB6-BAB3-1046-9BAA-48F027D416E4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BF04E-2F9C-1E44-ADB1-9571FF854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hghgh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BF04E-2F9C-1E44-ADB1-9571FF854E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BF04E-2F9C-1E44-ADB1-9571FF854E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6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50C1-416A-235A-5E29-BDF3D5097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B25E0-686D-E9CA-0C16-5627D6804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38C4-DFCC-A0FC-3749-C55F6DD2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20CB4-DF45-525A-B4AD-A4A53A3B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DDF52-7FE4-2C18-3F15-29CACC43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7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1DDE-B970-6728-5520-A1011320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F74C0-89EE-4544-CEE7-347518774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33018-F1A9-1B61-7CDC-7A22D3C5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368F-6466-EBCD-DD54-C93C92518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8916F-23AF-4B4B-21D7-4AAF03F9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6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9596F9-E6B6-F028-0123-8500FAE9C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42A4E-7B9C-D774-88DB-C47DC5B99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C3B48-60B8-2087-7F0E-3CB22B23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EA376-0C7C-A684-3EAC-1012B79F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7365-2E94-8546-DBFC-8C182D61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01EF-3C87-E8CC-96F6-CE35E6EA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03A6-B51B-96B8-8869-F16FC12E2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961C-48B4-664D-B51E-6BB3D971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278E3-8B48-EC24-ADDF-0735DDBA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8B887-962B-C122-18BB-D69FCCFB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554D-522C-6A55-9F91-F353D189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1FE1-9AC9-DBB0-DAEB-F866DF259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B51BB-6439-6839-92A1-4BEBB573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C21A-B660-2BC4-2522-D365F9D3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D216-4BAA-358B-A98B-B4317AE5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0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7463-6DC9-9DA9-DF38-52B82B90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1AE8-808F-7178-AEA9-5E5FDABB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BB245-E21E-E464-58D1-3D6B55FA7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12CF2-E41B-E562-65BC-E49E268C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92E8B-6A76-AB2A-CCEB-B03741AE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B1446-205B-27A4-37A9-E27CC878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E550-F345-1389-FD6E-3DBEA696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C8420-C220-84A6-8051-DE1BB7E54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B30E8-6BA6-8BAA-22AF-B2ECB2439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D9C21-8732-4F29-0329-895133A3B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78E60-763D-ACCC-B108-6384C9498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22387-A5A0-E4D9-ABC9-21BAD459E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877C5-A4A1-BB9D-C3FB-4BA217A4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5BEE9-CE5A-989F-7A36-5FA3E41D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58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73F1-EFAA-35F8-EF71-921D1D3D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EE34C-D5CB-FA19-4F79-B6FFCEF8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58212-A603-6670-9DF4-DD1258D7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1F324-7685-59A6-8323-FDB59A70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0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871BB-3AC9-8524-C9FE-7F6E28D2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E75B-75FC-F352-422B-6B536661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3ADA9-9108-F8E6-8839-5A7C6C50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A3C9-66BE-2302-D50F-F5ACC5D9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A47C-DE9F-A5CF-4AA8-7F1E95BC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1F672-18B6-D833-3EAF-18382D87F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3D046-055C-4BF5-E476-C7637684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50A00-92ED-839D-ACE0-5D3127C2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29F80-BBB2-A17D-D528-A5438A4C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9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E66E-C1A3-60BA-5AA4-51FB6578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E79FE-11F9-6E17-261D-4973A41C2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623F1-BAA9-B481-0051-DEBC83C4D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F05B7-CA08-81F7-A03B-43CEC8C1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DBB91-E22C-ED45-A83F-FD6FEA92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35E52-7A76-3925-87DD-6A68278C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7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3A38F-3FF9-F704-4200-E3CCB26B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6825F-292B-FAD3-3F6C-64457C6A7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788F1-3F74-8D8A-43E5-19492CBE0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5732F6-48C0-1E44-8267-B5B90E95ADC0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F7F6B-E614-D5D6-51FE-D82247ED9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B509C-9656-A9AF-6286-A945756B8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A7AEBA-32F4-6A4C-B1DB-D8490C7E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bout.coursera.org/press/wp-content/uploads/2020/10/Coursera_DriversOfQuality_Book_MCR-1126-V4-lr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researchgate.net/publication/359639368_Impact_of_an_Instructor%27s_Personalized_Email_Intervention_on_Completion_Rates_in_a_Massive_Open_Online_Course_MOOC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growth with numbers&#10;&#10;AI-generated content may be incorrect.">
            <a:extLst>
              <a:ext uri="{FF2B5EF4-FFF2-40B4-BE49-F238E27FC236}">
                <a16:creationId xmlns:a16="http://schemas.microsoft.com/office/drawing/2014/main" id="{8BED3126-16C7-C195-1E3D-AA12F1CFB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2080"/>
          </a:xfrm>
        </p:spPr>
      </p:pic>
      <p:pic>
        <p:nvPicPr>
          <p:cNvPr id="7" name="Picture 6" descr="A close up of numbers&#10;&#10;AI-generated content may be incorrect.">
            <a:extLst>
              <a:ext uri="{FF2B5EF4-FFF2-40B4-BE49-F238E27FC236}">
                <a16:creationId xmlns:a16="http://schemas.microsoft.com/office/drawing/2014/main" id="{0E0CE8A9-79FC-5097-F08F-2919701C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1" y="1846036"/>
            <a:ext cx="4748892" cy="15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EFB57-7DC9-C577-A3B7-931F80398724}"/>
              </a:ext>
            </a:extLst>
          </p:cNvPr>
          <p:cNvSpPr txBox="1"/>
          <p:nvPr/>
        </p:nvSpPr>
        <p:spPr>
          <a:xfrm>
            <a:off x="9610809" y="2005965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Tailored Education Programs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4F51FAA-9941-96F8-428C-BECC8C68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9" y="1324643"/>
            <a:ext cx="8583422" cy="482817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3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A2DFB-1D3B-91BE-98A3-BD0C8BA426FB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u="sng">
                <a:latin typeface="+mj-lt"/>
                <a:ea typeface="+mj-ea"/>
                <a:cs typeface="+mj-cs"/>
              </a:rPr>
              <a:t>Community Engagement and Peer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17C8A-9327-60B0-5997-DC145681BA62}"/>
              </a:ext>
            </a:extLst>
          </p:cNvPr>
          <p:cNvSpPr txBox="1"/>
          <p:nvPr/>
        </p:nvSpPr>
        <p:spPr>
          <a:xfrm>
            <a:off x="10411109" y="4997398"/>
            <a:ext cx="1137412" cy="503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Coursera</a:t>
            </a:r>
            <a:endParaRPr lang="en-US" sz="24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words&#10;&#10;AI-generated content may be incorrect.">
            <a:extLst>
              <a:ext uri="{FF2B5EF4-FFF2-40B4-BE49-F238E27FC236}">
                <a16:creationId xmlns:a16="http://schemas.microsoft.com/office/drawing/2014/main" id="{876C36A5-5971-C18C-C89A-5C6C79DA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9" y="3871767"/>
            <a:ext cx="5614416" cy="1122882"/>
          </a:xfrm>
          <a:prstGeom prst="rect">
            <a:avLst/>
          </a:prstGeom>
        </p:spPr>
      </p:pic>
      <p:pic>
        <p:nvPicPr>
          <p:cNvPr id="12" name="Picture 11" descr="A red and green rectangular boxes with white text&#10;&#10;AI-generated content may be incorrect.">
            <a:extLst>
              <a:ext uri="{FF2B5EF4-FFF2-40B4-BE49-F238E27FC236}">
                <a16:creationId xmlns:a16="http://schemas.microsoft.com/office/drawing/2014/main" id="{CD5EDC55-7942-FE92-ADBC-7C32BD584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45" y="2624328"/>
            <a:ext cx="6485784" cy="41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2DB84-B6B7-B072-FE3D-73BF34EF0356}"/>
              </a:ext>
            </a:extLst>
          </p:cNvPr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u="sng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Re-Assessment Opportunity</a:t>
            </a:r>
          </a:p>
        </p:txBody>
      </p:sp>
      <p:pic>
        <p:nvPicPr>
          <p:cNvPr id="9" name="Picture 8" descr="A screenshot of a test&#10;&#10;AI-generated content may be incorrect.">
            <a:extLst>
              <a:ext uri="{FF2B5EF4-FFF2-40B4-BE49-F238E27FC236}">
                <a16:creationId xmlns:a16="http://schemas.microsoft.com/office/drawing/2014/main" id="{959447AC-7AE5-10E7-2FA1-705151D9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54" y="437790"/>
            <a:ext cx="10276292" cy="44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9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B9CD0-38A9-0EDF-8741-2357D76B0307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Rating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Feedback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22D82B-46A9-C4CA-7378-BBC74BC9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0" y="593352"/>
            <a:ext cx="8015969" cy="56712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35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AI-generated content may be incorrect.">
            <a:extLst>
              <a:ext uri="{FF2B5EF4-FFF2-40B4-BE49-F238E27FC236}">
                <a16:creationId xmlns:a16="http://schemas.microsoft.com/office/drawing/2014/main" id="{D3ACA283-5ADD-979B-36AD-0C750A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0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3B4134-6744-2A7D-1DE0-A21B78D6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367860"/>
            <a:ext cx="272276" cy="257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49C7AF-565F-2B85-221F-A8345BFE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145" b="17778"/>
          <a:stretch/>
        </p:blipFill>
        <p:spPr>
          <a:xfrm>
            <a:off x="3276797" y="1037872"/>
            <a:ext cx="457003" cy="282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EDFB67-AC88-8C36-B0AC-4F823BF9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117" y="1391385"/>
            <a:ext cx="336950" cy="382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366F49-C601-AE09-62B2-BE11F7475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592" y="2276554"/>
            <a:ext cx="403133" cy="2476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B3B14D-DE89-96A0-D112-B8D3B68BC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293" y="3429000"/>
            <a:ext cx="374650" cy="309493"/>
          </a:xfrm>
          <a:prstGeom prst="rect">
            <a:avLst/>
          </a:prstGeom>
        </p:spPr>
      </p:pic>
      <p:pic>
        <p:nvPicPr>
          <p:cNvPr id="6" name="Picture 5" descr="A purple sign with white text&#10;&#10;AI-generated content may be incorrect.">
            <a:extLst>
              <a:ext uri="{FF2B5EF4-FFF2-40B4-BE49-F238E27FC236}">
                <a16:creationId xmlns:a16="http://schemas.microsoft.com/office/drawing/2014/main" id="{CF66FF95-38F5-EBB5-F12A-5CE6304B2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800" y="5727700"/>
            <a:ext cx="2217057" cy="481060"/>
          </a:xfrm>
          <a:prstGeom prst="rect">
            <a:avLst/>
          </a:prstGeom>
        </p:spPr>
      </p:pic>
      <p:pic>
        <p:nvPicPr>
          <p:cNvPr id="13" name="Picture 1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0FA62190-7A7E-5A7B-54C9-13CED46B64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8163" y="0"/>
            <a:ext cx="2117074" cy="7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4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blue squares with black text&#10;&#10;AI-generated content may be incorrect.">
            <a:extLst>
              <a:ext uri="{FF2B5EF4-FFF2-40B4-BE49-F238E27FC236}">
                <a16:creationId xmlns:a16="http://schemas.microsoft.com/office/drawing/2014/main" id="{31CA42B7-F6DE-0572-41EE-7C7F639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92"/>
            <a:ext cx="12174401" cy="6534615"/>
          </a:xfrm>
          <a:prstGeom prst="rect">
            <a:avLst/>
          </a:prstGeom>
        </p:spPr>
      </p:pic>
      <p:pic>
        <p:nvPicPr>
          <p:cNvPr id="18" name="Picture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03B8F71-E996-0075-3372-43449D0C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88" y="161692"/>
            <a:ext cx="4191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3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22680735-906F-E97E-44C9-95629B62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" y="-1"/>
            <a:ext cx="12100775" cy="69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4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035DC6-6F9A-37C0-4626-FC64C025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2" y="241300"/>
            <a:ext cx="1727200" cy="3683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18C9DB-DF50-D16B-8296-E7873129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059366"/>
            <a:ext cx="6984380" cy="5798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9E6BC-0096-EB2D-E68A-2C012F071901}"/>
              </a:ext>
            </a:extLst>
          </p:cNvPr>
          <p:cNvSpPr txBox="1"/>
          <p:nvPr/>
        </p:nvSpPr>
        <p:spPr>
          <a:xfrm>
            <a:off x="3763626" y="241300"/>
            <a:ext cx="541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Credential Completion vs Dropout Comparison</a:t>
            </a:r>
          </a:p>
        </p:txBody>
      </p:sp>
      <p:pic>
        <p:nvPicPr>
          <p:cNvPr id="19" name="Picture 18" descr="A graph with numbers and a number of users&#10;&#10;AI-generated content may be incorrect.">
            <a:extLst>
              <a:ext uri="{FF2B5EF4-FFF2-40B4-BE49-F238E27FC236}">
                <a16:creationId xmlns:a16="http://schemas.microsoft.com/office/drawing/2014/main" id="{82F2E5C6-F6BF-A104-17FD-DD84B526B6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8" r="1913"/>
          <a:stretch/>
        </p:blipFill>
        <p:spPr>
          <a:xfrm>
            <a:off x="0" y="1148576"/>
            <a:ext cx="5107259" cy="57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126679E-8EB2-A80D-287B-0D95640D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2"/>
            <a:ext cx="12192000" cy="68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02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B1D16C0-0D7C-EB47-5207-DCBDC5FC5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55683"/>
              </p:ext>
            </p:extLst>
          </p:nvPr>
        </p:nvGraphicFramePr>
        <p:xfrm>
          <a:off x="1" y="0"/>
          <a:ext cx="12192000" cy="680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963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ar graph with numbers and text&#10;&#10;AI-generated content may be incorrect.">
            <a:extLst>
              <a:ext uri="{FF2B5EF4-FFF2-40B4-BE49-F238E27FC236}">
                <a16:creationId xmlns:a16="http://schemas.microsoft.com/office/drawing/2014/main" id="{08754749-2005-4A6C-93BC-83998AA6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257998" cy="3429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D2CA6B-17D2-8D71-4A4C-87B94966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835" y="3581400"/>
            <a:ext cx="3276600" cy="330200"/>
          </a:xfrm>
          <a:prstGeom prst="rect">
            <a:avLst/>
          </a:prstGeom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02240EE-7065-A659-9812-D190A8575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405701"/>
              </p:ext>
            </p:extLst>
          </p:nvPr>
        </p:nvGraphicFramePr>
        <p:xfrm>
          <a:off x="177800" y="3999345"/>
          <a:ext cx="4191000" cy="24561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33232749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4530461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628486950"/>
                    </a:ext>
                  </a:extLst>
                </a:gridCol>
              </a:tblGrid>
              <a:tr h="69130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Dropped 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099895"/>
                  </a:ext>
                </a:extLst>
              </a:tr>
              <a:tr h="606633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Before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79.40%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2850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Assessment 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20.60%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7485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100.00%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21633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F673B54-2D69-C20F-FD8B-DFAACF3E9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853520"/>
              </p:ext>
            </p:extLst>
          </p:nvPr>
        </p:nvGraphicFramePr>
        <p:xfrm>
          <a:off x="7721601" y="190500"/>
          <a:ext cx="4356099" cy="27559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2332327490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2345304614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628486950"/>
                    </a:ext>
                  </a:extLst>
                </a:gridCol>
              </a:tblGrid>
              <a:tr h="69130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User Exit 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099895"/>
                  </a:ext>
                </a:extLst>
              </a:tr>
              <a:tr h="606633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Earned Certification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54.87%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28504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Dropped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34.44%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7485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Failed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10.68%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216330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100.00%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15558"/>
                  </a:ext>
                </a:extLst>
              </a:tr>
            </a:tbl>
          </a:graphicData>
        </a:graphic>
      </p:graphicFrame>
      <p:pic>
        <p:nvPicPr>
          <p:cNvPr id="44" name="Picture 43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A7771114-162F-1947-0803-7625EDD3F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0" y="3568699"/>
            <a:ext cx="7747000" cy="32893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53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42B4EC-E028-B28E-0E26-B16DD8D325D8}"/>
              </a:ext>
            </a:extLst>
          </p:cNvPr>
          <p:cNvSpPr txBox="1"/>
          <p:nvPr/>
        </p:nvSpPr>
        <p:spPr>
          <a:xfrm>
            <a:off x="1611630" y="5167418"/>
            <a:ext cx="8949690" cy="702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Test: Personalized Reminder Impact on Dropouts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6E3A6-418D-6A8B-1F43-6FE7A831D5BC}"/>
              </a:ext>
            </a:extLst>
          </p:cNvPr>
          <p:cNvSpPr txBox="1"/>
          <p:nvPr/>
        </p:nvSpPr>
        <p:spPr>
          <a:xfrm>
            <a:off x="1610035" y="5874999"/>
            <a:ext cx="8951286" cy="504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</a:rPr>
              <a:t>Source: </a:t>
            </a:r>
            <a:r>
              <a:rPr lang="en-US">
                <a:solidFill>
                  <a:srgbClr val="FFFFFF"/>
                </a:solidFill>
                <a:hlinkClick r:id="rId2"/>
              </a:rPr>
              <a:t>Research Article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red and green graph&#10;&#10;AI-generated content may be incorrect.">
            <a:extLst>
              <a:ext uri="{FF2B5EF4-FFF2-40B4-BE49-F238E27FC236}">
                <a16:creationId xmlns:a16="http://schemas.microsoft.com/office/drawing/2014/main" id="{6A5810BA-2D80-A163-FD79-414B46EE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9" y="830372"/>
            <a:ext cx="5933661" cy="35453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72FE90-21FB-F414-8F67-140412D15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80202"/>
              </p:ext>
            </p:extLst>
          </p:nvPr>
        </p:nvGraphicFramePr>
        <p:xfrm>
          <a:off x="6207317" y="1735172"/>
          <a:ext cx="5822344" cy="17954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15868">
                  <a:extLst>
                    <a:ext uri="{9D8B030D-6E8A-4147-A177-3AD203B41FA5}">
                      <a16:colId xmlns:a16="http://schemas.microsoft.com/office/drawing/2014/main" val="1267703650"/>
                    </a:ext>
                  </a:extLst>
                </a:gridCol>
                <a:gridCol w="855609">
                  <a:extLst>
                    <a:ext uri="{9D8B030D-6E8A-4147-A177-3AD203B41FA5}">
                      <a16:colId xmlns:a16="http://schemas.microsoft.com/office/drawing/2014/main" val="1124534436"/>
                    </a:ext>
                  </a:extLst>
                </a:gridCol>
                <a:gridCol w="1255244">
                  <a:extLst>
                    <a:ext uri="{9D8B030D-6E8A-4147-A177-3AD203B41FA5}">
                      <a16:colId xmlns:a16="http://schemas.microsoft.com/office/drawing/2014/main" val="3896144540"/>
                    </a:ext>
                  </a:extLst>
                </a:gridCol>
                <a:gridCol w="1160758">
                  <a:extLst>
                    <a:ext uri="{9D8B030D-6E8A-4147-A177-3AD203B41FA5}">
                      <a16:colId xmlns:a16="http://schemas.microsoft.com/office/drawing/2014/main" val="1625943743"/>
                    </a:ext>
                  </a:extLst>
                </a:gridCol>
                <a:gridCol w="1134865">
                  <a:extLst>
                    <a:ext uri="{9D8B030D-6E8A-4147-A177-3AD203B41FA5}">
                      <a16:colId xmlns:a16="http://schemas.microsoft.com/office/drawing/2014/main" val="622804239"/>
                    </a:ext>
                  </a:extLst>
                </a:gridCol>
              </a:tblGrid>
              <a:tr h="6680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cap="all" spc="6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Group</a:t>
                      </a:r>
                    </a:p>
                  </a:txBody>
                  <a:tcPr marL="45051" marR="45051" marT="86498" marB="864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cap="all" spc="6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Total Users</a:t>
                      </a:r>
                    </a:p>
                  </a:txBody>
                  <a:tcPr marL="45051" marR="45051" marT="86498" marB="864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cap="all" spc="6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Dropouts</a:t>
                      </a:r>
                    </a:p>
                  </a:txBody>
                  <a:tcPr marL="45051" marR="45051" marT="86498" marB="864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cap="all" spc="6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Retained Users</a:t>
                      </a:r>
                    </a:p>
                  </a:txBody>
                  <a:tcPr marL="45051" marR="45051" marT="86498" marB="864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cap="all" spc="6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Dropout Rate (%)</a:t>
                      </a:r>
                    </a:p>
                  </a:txBody>
                  <a:tcPr marL="45051" marR="45051" marT="86498" marB="864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64401"/>
                  </a:ext>
                </a:extLst>
              </a:tr>
              <a:tr h="424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A (Control)</a:t>
                      </a:r>
                    </a:p>
                  </a:txBody>
                  <a:tcPr marL="45051" marR="45051" marT="0" marB="86498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201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201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749369"/>
                  </a:ext>
                </a:extLst>
              </a:tr>
              <a:tr h="7028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B (Treatment)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202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172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30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cap="none" spc="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85.15</a:t>
                      </a:r>
                    </a:p>
                  </a:txBody>
                  <a:tcPr marL="45051" marR="45051" marT="0" marB="864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71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1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</TotalTime>
  <Words>119</Words>
  <Application>Microsoft Macintosh PowerPoint</Application>
  <PresentationFormat>Widescreen</PresentationFormat>
  <Paragraphs>58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Parveen Dahiya</dc:creator>
  <cp:lastModifiedBy>Parveen Dahiya</cp:lastModifiedBy>
  <cp:revision>42</cp:revision>
  <dcterms:created xsi:type="dcterms:W3CDTF">2025-04-01T14:08:12Z</dcterms:created>
  <dcterms:modified xsi:type="dcterms:W3CDTF">2025-04-03T07:55:56Z</dcterms:modified>
</cp:coreProperties>
</file>